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h Indoria" userId="9432897efd707013" providerId="LiveId" clId="{C1A2DA8C-330E-4925-BE9B-AF26A572EA42}"/>
    <pc:docChg chg="modSld">
      <pc:chgData name="Rishabh Indoria" userId="9432897efd707013" providerId="LiveId" clId="{C1A2DA8C-330E-4925-BE9B-AF26A572EA42}" dt="2025-03-26T21:36:10.058" v="0" actId="1038"/>
      <pc:docMkLst>
        <pc:docMk/>
      </pc:docMkLst>
      <pc:sldChg chg="modSp mod">
        <pc:chgData name="Rishabh Indoria" userId="9432897efd707013" providerId="LiveId" clId="{C1A2DA8C-330E-4925-BE9B-AF26A572EA42}" dt="2025-03-26T21:36:10.058" v="0" actId="1038"/>
        <pc:sldMkLst>
          <pc:docMk/>
          <pc:sldMk cId="0" sldId="274"/>
        </pc:sldMkLst>
        <pc:spChg chg="mod">
          <ac:chgData name="Rishabh Indoria" userId="9432897efd707013" providerId="LiveId" clId="{C1A2DA8C-330E-4925-BE9B-AF26A572EA42}" dt="2025-03-26T21:36:10.058" v="0" actId="1038"/>
          <ac:spMkLst>
            <pc:docMk/>
            <pc:sldMk cId="0" sldId="274"/>
            <ac:spMk id="28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939023e0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939023e0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2d9aa718b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2d9aa718b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939023e0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f939023e0d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939023e0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939023e0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2d9aa718b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2d9aa718b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2d9aa718b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2d9aa718b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2d9aa718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2d9aa718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2d9aa718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2d9aa718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939023e0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939023e0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3bd76c30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3bd76c30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3bd76c30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3bd76c30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939023e0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939023e0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3bd76c30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3bd76c30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3bd76c30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3bd76c30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8e2656b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f8e2656b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8e2656b1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8e2656b1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939023e0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939023e0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2d9aa718b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2d9aa718b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2d9aa718b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2d9aa718b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2d9aa718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02d9aa718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2d9aa718b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02d9aa718b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939023e0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f939023e0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2d9aa718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2d9aa718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2d9aa718b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2d9aa718b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2d9aa718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02d9aa718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2d9aa718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2d9aa718b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2d9aa718b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2d9aa718b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2d9aa718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2d9aa718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2d9aa718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2d9aa718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2d9aa718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2d9aa718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2d9aa718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2d9aa718b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2d9aa718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2d9aa718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2d9aa718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2d9aa718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DLP: CV module</a:t>
            </a:r>
            <a:endParaRPr sz="4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Depth from Single Image</a:t>
            </a:r>
            <a:endParaRPr sz="4200"/>
          </a:p>
        </p:txBody>
      </p:sp>
      <p:sp>
        <p:nvSpPr>
          <p:cNvPr id="145" name="Google Shape;145;p37"/>
          <p:cNvSpPr txBox="1"/>
          <p:nvPr/>
        </p:nvSpPr>
        <p:spPr>
          <a:xfrm>
            <a:off x="311700" y="3062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Kaushik Mitra</a:t>
            </a:r>
            <a:endParaRPr sz="2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Electrical Engineering</a:t>
            </a:r>
            <a:endParaRPr sz="2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IIT Madras</a:t>
            </a:r>
            <a:endParaRPr sz="2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Monocular depth estimation</a:t>
            </a:r>
            <a:endParaRPr/>
          </a:p>
        </p:txBody>
      </p:sp>
      <p:sp>
        <p:nvSpPr>
          <p:cNvPr id="220" name="Google Shape;22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4200" cy="2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Challenging task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Depth cues like parallax is missing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Some cues that exist are vanishing points, object sizes etc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These cues cannot be quantified through a rule based method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21" name="Google Shape;2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325" y="85499"/>
            <a:ext cx="1561850" cy="23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450" y="2727499"/>
            <a:ext cx="2564353" cy="20299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6"/>
          <p:cNvSpPr txBox="1"/>
          <p:nvPr/>
        </p:nvSpPr>
        <p:spPr>
          <a:xfrm>
            <a:off x="5706650" y="2352075"/>
            <a:ext cx="2149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point cue</a:t>
            </a:r>
            <a:endParaRPr/>
          </a:p>
        </p:txBody>
      </p:sp>
      <p:sp>
        <p:nvSpPr>
          <p:cNvPr id="224" name="Google Shape;224;p46"/>
          <p:cNvSpPr txBox="1"/>
          <p:nvPr/>
        </p:nvSpPr>
        <p:spPr>
          <a:xfrm>
            <a:off x="5426325" y="4757475"/>
            <a:ext cx="2829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farther away look smaller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 methods</a:t>
            </a:r>
            <a:endParaRPr/>
          </a:p>
        </p:txBody>
      </p:sp>
      <p:sp>
        <p:nvSpPr>
          <p:cNvPr id="230" name="Google Shape;230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Supervised techniques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Multi-Scale Deep Network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UNet</a:t>
            </a:r>
            <a:endParaRPr sz="24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Unsupervised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Depth from left-right consistency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 methods</a:t>
            </a:r>
            <a:endParaRPr/>
          </a:p>
        </p:txBody>
      </p:sp>
      <p:sp>
        <p:nvSpPr>
          <p:cNvPr id="236" name="Google Shape;23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Supervised techniques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Multi-Scale Deep Network</a:t>
            </a:r>
            <a:endParaRPr sz="2400"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UNet</a:t>
            </a:r>
            <a:endParaRPr sz="24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Unsupervised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Depth from left-right consistency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multi-scale deep network</a:t>
            </a:r>
            <a:endParaRPr/>
          </a:p>
        </p:txBody>
      </p:sp>
      <p:sp>
        <p:nvSpPr>
          <p:cNvPr id="242" name="Google Shape;242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7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Entire network is divided into 2 parts: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Coarse network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Fine Network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3" name="Google Shape;2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00" y="1290100"/>
            <a:ext cx="6519599" cy="36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9"/>
          <p:cNvSpPr txBox="1"/>
          <p:nvPr/>
        </p:nvSpPr>
        <p:spPr>
          <a:xfrm>
            <a:off x="6957125" y="4920200"/>
            <a:ext cx="16596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Eigen et. al. NIPS 2014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multi-scale deep network</a:t>
            </a:r>
            <a:endParaRPr/>
          </a:p>
        </p:txBody>
      </p:sp>
      <p:sp>
        <p:nvSpPr>
          <p:cNvPr id="250" name="Google Shape;250;p50"/>
          <p:cNvSpPr txBox="1">
            <a:spLocks noGrp="1"/>
          </p:cNvSpPr>
          <p:nvPr>
            <p:ph type="body" idx="1"/>
          </p:nvPr>
        </p:nvSpPr>
        <p:spPr>
          <a:xfrm>
            <a:off x="66500" y="1351925"/>
            <a:ext cx="241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Coarse network predicts the overall depth for the scene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Fine network refines the global prediction locally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51" name="Google Shape;2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00" y="1290100"/>
            <a:ext cx="6519599" cy="36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0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Eigen et. al. NIPS 2014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multi-scale deep network</a:t>
            </a:r>
            <a:endParaRPr/>
          </a:p>
        </p:txBody>
      </p:sp>
      <p:sp>
        <p:nvSpPr>
          <p:cNvPr id="258" name="Google Shape;258;p51"/>
          <p:cNvSpPr txBox="1">
            <a:spLocks noGrp="1"/>
          </p:cNvSpPr>
          <p:nvPr>
            <p:ph type="body" idx="1"/>
          </p:nvPr>
        </p:nvSpPr>
        <p:spPr>
          <a:xfrm>
            <a:off x="60450" y="1920075"/>
            <a:ext cx="2411400" cy="2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Coarse network needs larger receptive field and is hence more deep compared to the fine network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59" name="Google Shape;2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00" y="1290100"/>
            <a:ext cx="6519599" cy="36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1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Eigen et. al. NIPS 2014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68" y="673625"/>
            <a:ext cx="7689664" cy="42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2"/>
          <p:cNvSpPr txBox="1"/>
          <p:nvPr/>
        </p:nvSpPr>
        <p:spPr>
          <a:xfrm>
            <a:off x="1039350" y="4852200"/>
            <a:ext cx="13902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</a:t>
            </a:r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2847825" y="4850875"/>
            <a:ext cx="15765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Coarse estimate</a:t>
            </a:r>
            <a:endParaRPr/>
          </a:p>
        </p:txBody>
      </p:sp>
      <p:sp>
        <p:nvSpPr>
          <p:cNvPr id="269" name="Google Shape;269;p52"/>
          <p:cNvSpPr txBox="1"/>
          <p:nvPr/>
        </p:nvSpPr>
        <p:spPr>
          <a:xfrm>
            <a:off x="4752825" y="4850875"/>
            <a:ext cx="15765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Fine estimate</a:t>
            </a:r>
            <a:endParaRPr/>
          </a:p>
        </p:txBody>
      </p:sp>
      <p:sp>
        <p:nvSpPr>
          <p:cNvPr id="270" name="Google Shape;270;p52"/>
          <p:cNvSpPr txBox="1"/>
          <p:nvPr/>
        </p:nvSpPr>
        <p:spPr>
          <a:xfrm>
            <a:off x="6734025" y="4850875"/>
            <a:ext cx="1576500" cy="1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Ground Truth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 methods</a:t>
            </a:r>
            <a:endParaRPr/>
          </a:p>
        </p:txBody>
      </p:sp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Supervised techniques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Multi-Scale Deep Network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UNet</a:t>
            </a:r>
            <a:endParaRPr sz="2400" b="1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Unsupervised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Depth from left-right consistency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>
            <a:spLocks noGrp="1"/>
          </p:cNvSpPr>
          <p:nvPr>
            <p:ph type="title"/>
          </p:nvPr>
        </p:nvSpPr>
        <p:spPr>
          <a:xfrm>
            <a:off x="2355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a UNet based Architecture</a:t>
            </a:r>
            <a:endParaRPr/>
          </a:p>
        </p:txBody>
      </p:sp>
      <p:sp>
        <p:nvSpPr>
          <p:cNvPr id="282" name="Google Shape;282;p54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217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Entire network is divided into 2 parts: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Encoder Downsampling Network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Decoder Upsampling Network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83" name="Google Shape;283;p54"/>
          <p:cNvPicPr preferRelativeResize="0"/>
          <p:nvPr/>
        </p:nvPicPr>
        <p:blipFill rotWithShape="1">
          <a:blip r:embed="rId3">
            <a:alphaModFix/>
          </a:blip>
          <a:srcRect l="9041" r="10228"/>
          <a:stretch/>
        </p:blipFill>
        <p:spPr>
          <a:xfrm>
            <a:off x="2536199" y="789125"/>
            <a:ext cx="6080451" cy="4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>
            <a:spLocks noGrp="1"/>
          </p:cNvSpPr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a UNet based Architecture</a:t>
            </a:r>
            <a:endParaRPr/>
          </a:p>
        </p:txBody>
      </p:sp>
      <p:sp>
        <p:nvSpPr>
          <p:cNvPr id="289" name="Google Shape;289;p55"/>
          <p:cNvSpPr txBox="1">
            <a:spLocks noGrp="1"/>
          </p:cNvSpPr>
          <p:nvPr>
            <p:ph type="body" idx="1"/>
          </p:nvPr>
        </p:nvSpPr>
        <p:spPr>
          <a:xfrm>
            <a:off x="6626" y="1166275"/>
            <a:ext cx="291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Encoder Downsampling Network</a:t>
            </a:r>
            <a:endParaRPr dirty="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dirty="0">
                <a:solidFill>
                  <a:srgbClr val="000000"/>
                </a:solidFill>
              </a:rPr>
              <a:t>Uses convolutional layers followed by max pooling to progressively reduce spatial dimensions while increasing the number of feature channels. Captures high-level features and context in the image.</a:t>
            </a:r>
            <a:endParaRPr sz="1300" dirty="0">
              <a:solidFill>
                <a:srgbClr val="000000"/>
              </a:solidFill>
            </a:endParaRPr>
          </a:p>
        </p:txBody>
      </p:sp>
      <p:pic>
        <p:nvPicPr>
          <p:cNvPr id="290" name="Google Shape;290;p55"/>
          <p:cNvPicPr preferRelativeResize="0"/>
          <p:nvPr/>
        </p:nvPicPr>
        <p:blipFill rotWithShape="1">
          <a:blip r:embed="rId3">
            <a:alphaModFix/>
          </a:blip>
          <a:srcRect l="8427" r="6791"/>
          <a:stretch/>
        </p:blipFill>
        <p:spPr>
          <a:xfrm>
            <a:off x="2784494" y="938375"/>
            <a:ext cx="6428132" cy="42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covered last time</a:t>
            </a:r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body" idx="1"/>
          </p:nvPr>
        </p:nvSpPr>
        <p:spPr>
          <a:xfrm>
            <a:off x="5886900" y="2976875"/>
            <a:ext cx="41238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Advantage of CNN over MLP</a:t>
            </a:r>
            <a:endParaRPr sz="16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Local connectivity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Parameter sharing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Efficient runtime and storage</a:t>
            </a:r>
            <a:endParaRPr sz="12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Different layers in CNN</a:t>
            </a:r>
            <a:endParaRPr sz="16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Convolutional layer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ReLU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Pooling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Fully connected layer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0" y="846175"/>
            <a:ext cx="2868826" cy="21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625" y="865325"/>
            <a:ext cx="2868841" cy="21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925" y="846174"/>
            <a:ext cx="2868851" cy="21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300" y="3109788"/>
            <a:ext cx="2514125" cy="188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2838900" y="2976875"/>
            <a:ext cx="3426000" cy="1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Our focus in this course</a:t>
            </a:r>
            <a:endParaRPr sz="16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Object Recognition</a:t>
            </a:r>
            <a:endParaRPr sz="15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Object Detection</a:t>
            </a:r>
            <a:endParaRPr sz="15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b="1"/>
              <a:t>Depth from single image</a:t>
            </a:r>
            <a:endParaRPr sz="1500" b="1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Image pre-processing</a:t>
            </a:r>
            <a:endParaRPr sz="15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>
            <a:spLocks noGrp="1"/>
          </p:cNvSpPr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a UNet based Architecture</a:t>
            </a:r>
            <a:endParaRPr/>
          </a:p>
        </p:txBody>
      </p:sp>
      <p:sp>
        <p:nvSpPr>
          <p:cNvPr id="296" name="Google Shape;296;p56"/>
          <p:cNvSpPr txBox="1">
            <a:spLocks noGrp="1"/>
          </p:cNvSpPr>
          <p:nvPr>
            <p:ph type="body" idx="1"/>
          </p:nvPr>
        </p:nvSpPr>
        <p:spPr>
          <a:xfrm>
            <a:off x="-69300" y="1152475"/>
            <a:ext cx="310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Decoder Upsampling Network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Involves transposed convolutions (or upsampling layers) to increase the spatial dimensions of feature maps. Combines low-level features from the downsampling path with high-level features to produce detailed output depth maps.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250" y="1152475"/>
            <a:ext cx="6044851" cy="37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6"/>
          <p:cNvPicPr preferRelativeResize="0"/>
          <p:nvPr/>
        </p:nvPicPr>
        <p:blipFill rotWithShape="1">
          <a:blip r:embed="rId4">
            <a:alphaModFix/>
          </a:blip>
          <a:srcRect l="8427" r="6791"/>
          <a:stretch/>
        </p:blipFill>
        <p:spPr>
          <a:xfrm>
            <a:off x="2964950" y="972850"/>
            <a:ext cx="6247674" cy="40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>
            <a:spLocks noGrp="1"/>
          </p:cNvSpPr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from a single image using a UNet based Architecture</a:t>
            </a:r>
            <a:endParaRPr/>
          </a:p>
        </p:txBody>
      </p:sp>
      <p:sp>
        <p:nvSpPr>
          <p:cNvPr id="304" name="Google Shape;304;p57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288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Skip Connections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Directly connect corresponding layers in the downsampling path to the upsampling path. Preserve spatial information lost during downsampling, allowing for more precise reconstructions in the output.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305" name="Google Shape;3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250" y="1152475"/>
            <a:ext cx="6044851" cy="37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7"/>
          <p:cNvPicPr preferRelativeResize="0"/>
          <p:nvPr/>
        </p:nvPicPr>
        <p:blipFill rotWithShape="1">
          <a:blip r:embed="rId4">
            <a:alphaModFix/>
          </a:blip>
          <a:srcRect l="8427" r="6791"/>
          <a:stretch/>
        </p:blipFill>
        <p:spPr>
          <a:xfrm>
            <a:off x="2819850" y="844775"/>
            <a:ext cx="6392774" cy="41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Functions: MSE</a:t>
            </a:r>
            <a:endParaRPr/>
          </a:p>
        </p:txBody>
      </p:sp>
      <p:pic>
        <p:nvPicPr>
          <p:cNvPr id="312" name="Google Shape;3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543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Functions: L_depth</a:t>
            </a:r>
            <a:endParaRPr/>
          </a:p>
        </p:txBody>
      </p:sp>
      <p:pic>
        <p:nvPicPr>
          <p:cNvPr id="318" name="Google Shape;3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50" y="1314450"/>
            <a:ext cx="8372299" cy="2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 methods</a:t>
            </a:r>
            <a:endParaRPr/>
          </a:p>
        </p:txBody>
      </p:sp>
      <p:sp>
        <p:nvSpPr>
          <p:cNvPr id="324" name="Google Shape;32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Supervised techniques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Multi-Scale Deep Network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UNet</a:t>
            </a:r>
            <a:endParaRPr sz="24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" sz="2800"/>
              <a:t>Unsupervised</a:t>
            </a:r>
            <a:endParaRPr sz="28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b="1"/>
              <a:t>Depth from left-right consistency</a:t>
            </a:r>
            <a:endParaRPr sz="2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Monocular depth estimation</a:t>
            </a:r>
            <a:endParaRPr/>
          </a:p>
        </p:txBody>
      </p:sp>
      <p:sp>
        <p:nvSpPr>
          <p:cNvPr id="330" name="Google Shape;330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Deep learning requires tons of training data for supervised learning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 depth estimation you need the image depth map pairs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1" name="Google Shape;331;p61"/>
          <p:cNvPicPr preferRelativeResize="0"/>
          <p:nvPr/>
        </p:nvPicPr>
        <p:blipFill rotWithShape="1">
          <a:blip r:embed="rId3">
            <a:alphaModFix/>
          </a:blip>
          <a:srcRect r="75074"/>
          <a:stretch/>
        </p:blipFill>
        <p:spPr>
          <a:xfrm>
            <a:off x="5086200" y="1170125"/>
            <a:ext cx="1201375" cy="36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1"/>
          <p:cNvPicPr preferRelativeResize="0"/>
          <p:nvPr/>
        </p:nvPicPr>
        <p:blipFill rotWithShape="1">
          <a:blip r:embed="rId3">
            <a:alphaModFix/>
          </a:blip>
          <a:srcRect l="74557"/>
          <a:stretch/>
        </p:blipFill>
        <p:spPr>
          <a:xfrm>
            <a:off x="6962750" y="1170125"/>
            <a:ext cx="1226276" cy="36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1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NYU Depth dataset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depth estimation with left-right consistency</a:t>
            </a:r>
            <a:endParaRPr/>
          </a:p>
        </p:txBody>
      </p:sp>
      <p:sp>
        <p:nvSpPr>
          <p:cNvPr id="339" name="Google Shape;339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Can we use the relation between left - right image pairs and depth map of the scene to learn in an unsupervised setting?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depth estimation with left-right consistency</a:t>
            </a:r>
            <a:endParaRPr/>
          </a:p>
        </p:txBody>
      </p:sp>
      <p:sp>
        <p:nvSpPr>
          <p:cNvPr id="345" name="Google Shape;34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3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 left image of the stereo pair predict the disparity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True disparity is not available for training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Now, transform the left image to right image using the predicted disparity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True right image is available and can be used for supervision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6" name="Google Shape;3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450" y="842775"/>
            <a:ext cx="1747400" cy="42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3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Godard et. al. 2016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depth estimation with left-right consistency</a:t>
            </a:r>
            <a:endParaRPr/>
          </a:p>
        </p:txBody>
      </p:sp>
      <p:sp>
        <p:nvSpPr>
          <p:cNvPr id="353" name="Google Shape;35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3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At test time network predicts disparity map from only a single image.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450" y="842775"/>
            <a:ext cx="1747400" cy="42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4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Godard et. al. 2016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Monocular depth estimation</a:t>
            </a:r>
            <a:endParaRPr/>
          </a:p>
        </p:txBody>
      </p:sp>
      <p:sp>
        <p:nvSpPr>
          <p:cNvPr id="361" name="Google Shape;361;p65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45651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Supervised techniques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Multi-Scale Deep Network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UNet</a:t>
            </a:r>
            <a:endParaRPr sz="18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Unsupervised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Depth from left-right consistency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62" name="Google Shape;362;p65"/>
          <p:cNvGrpSpPr/>
          <p:nvPr/>
        </p:nvGrpSpPr>
        <p:grpSpPr>
          <a:xfrm>
            <a:off x="969597" y="2810837"/>
            <a:ext cx="6836227" cy="2328813"/>
            <a:chOff x="207600" y="982075"/>
            <a:chExt cx="8631600" cy="3181004"/>
          </a:xfrm>
        </p:grpSpPr>
        <p:pic>
          <p:nvPicPr>
            <p:cNvPr id="363" name="Google Shape;363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600" y="982075"/>
              <a:ext cx="5833200" cy="279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40800" y="1008888"/>
              <a:ext cx="2798400" cy="2687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5"/>
            <p:cNvSpPr txBox="1"/>
            <p:nvPr/>
          </p:nvSpPr>
          <p:spPr>
            <a:xfrm>
              <a:off x="1269217" y="3794379"/>
              <a:ext cx="9993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Input</a:t>
              </a:r>
              <a:endParaRPr/>
            </a:p>
          </p:txBody>
        </p:sp>
        <p:sp>
          <p:nvSpPr>
            <p:cNvPr id="366" name="Google Shape;366;p65"/>
            <p:cNvSpPr txBox="1"/>
            <p:nvPr/>
          </p:nvSpPr>
          <p:spPr>
            <a:xfrm>
              <a:off x="3508200" y="3794375"/>
              <a:ext cx="21276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Ground Truth</a:t>
              </a:r>
              <a:endParaRPr/>
            </a:p>
          </p:txBody>
        </p:sp>
        <p:sp>
          <p:nvSpPr>
            <p:cNvPr id="367" name="Google Shape;367;p65"/>
            <p:cNvSpPr txBox="1"/>
            <p:nvPr/>
          </p:nvSpPr>
          <p:spPr>
            <a:xfrm>
              <a:off x="6332075" y="3781850"/>
              <a:ext cx="21276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Predicted</a:t>
              </a:r>
              <a:endParaRPr/>
            </a:p>
          </p:txBody>
        </p:sp>
      </p:grpSp>
      <p:pic>
        <p:nvPicPr>
          <p:cNvPr id="368" name="Google Shape;36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525" y="85499"/>
            <a:ext cx="1561850" cy="23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050" y="491900"/>
            <a:ext cx="2023100" cy="160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5"/>
          <p:cNvSpPr txBox="1"/>
          <p:nvPr/>
        </p:nvSpPr>
        <p:spPr>
          <a:xfrm>
            <a:off x="4639850" y="2352075"/>
            <a:ext cx="2149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point cue</a:t>
            </a:r>
            <a:endParaRPr/>
          </a:p>
        </p:txBody>
      </p:sp>
      <p:sp>
        <p:nvSpPr>
          <p:cNvPr id="371" name="Google Shape;371;p65"/>
          <p:cNvSpPr txBox="1"/>
          <p:nvPr/>
        </p:nvSpPr>
        <p:spPr>
          <a:xfrm>
            <a:off x="6405525" y="1999575"/>
            <a:ext cx="2829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farther away look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Estimation</a:t>
            </a:r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311700" y="4529750"/>
            <a:ext cx="85206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Estimate Pixel-level depth relative to camera position !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8" y="1033463"/>
            <a:ext cx="850582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1047375" y="4136150"/>
            <a:ext cx="2555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Image of the scene</a:t>
            </a:r>
            <a:endParaRPr/>
          </a:p>
        </p:txBody>
      </p:sp>
      <p:sp>
        <p:nvSpPr>
          <p:cNvPr id="165" name="Google Shape;165;p39"/>
          <p:cNvSpPr txBox="1"/>
          <p:nvPr/>
        </p:nvSpPr>
        <p:spPr>
          <a:xfrm>
            <a:off x="5576075" y="4146350"/>
            <a:ext cx="2555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map of the scene</a:t>
            </a:r>
            <a:endParaRPr/>
          </a:p>
        </p:txBody>
      </p:sp>
      <p:sp>
        <p:nvSpPr>
          <p:cNvPr id="166" name="Google Shape;166;p39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77" name="Google Shape;3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" y="1134475"/>
            <a:ext cx="5833200" cy="2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800" y="1161288"/>
            <a:ext cx="2798400" cy="268793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6"/>
          <p:cNvSpPr txBox="1"/>
          <p:nvPr/>
        </p:nvSpPr>
        <p:spPr>
          <a:xfrm>
            <a:off x="1269225" y="3946775"/>
            <a:ext cx="664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380" name="Google Shape;380;p66"/>
          <p:cNvSpPr txBox="1"/>
          <p:nvPr/>
        </p:nvSpPr>
        <p:spPr>
          <a:xfrm>
            <a:off x="3508200" y="3946775"/>
            <a:ext cx="2127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</a:t>
            </a:r>
            <a:endParaRPr/>
          </a:p>
        </p:txBody>
      </p:sp>
      <p:sp>
        <p:nvSpPr>
          <p:cNvPr id="381" name="Google Shape;381;p66"/>
          <p:cNvSpPr txBox="1"/>
          <p:nvPr/>
        </p:nvSpPr>
        <p:spPr>
          <a:xfrm>
            <a:off x="6332075" y="3934250"/>
            <a:ext cx="2127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</a:t>
            </a:r>
            <a:endParaRPr/>
          </a:p>
        </p:txBody>
      </p:sp>
      <p:sp>
        <p:nvSpPr>
          <p:cNvPr id="382" name="Google Shape;382;p66"/>
          <p:cNvSpPr txBox="1"/>
          <p:nvPr/>
        </p:nvSpPr>
        <p:spPr>
          <a:xfrm>
            <a:off x="7101650" y="4857700"/>
            <a:ext cx="1515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Godard et. al. 2016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Cost-CNN</a:t>
            </a:r>
            <a:endParaRPr/>
          </a:p>
        </p:txBody>
      </p:sp>
      <p:sp>
        <p:nvSpPr>
          <p:cNvPr id="388" name="Google Shape;388;p6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Compute matching cost based on CNN features for an image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89" name="Google Shape;389;p67"/>
          <p:cNvPicPr preferRelativeResize="0"/>
          <p:nvPr/>
        </p:nvPicPr>
        <p:blipFill rotWithShape="1">
          <a:blip r:embed="rId3">
            <a:alphaModFix/>
          </a:blip>
          <a:srcRect t="31205"/>
          <a:stretch/>
        </p:blipFill>
        <p:spPr>
          <a:xfrm>
            <a:off x="2165700" y="2516925"/>
            <a:ext cx="5117400" cy="18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7"/>
          <p:cNvSpPr txBox="1"/>
          <p:nvPr/>
        </p:nvSpPr>
        <p:spPr>
          <a:xfrm>
            <a:off x="3711050" y="1910775"/>
            <a:ext cx="18675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Vector representing the image features</a:t>
            </a:r>
            <a:endParaRPr sz="1200"/>
          </a:p>
        </p:txBody>
      </p:sp>
      <p:cxnSp>
        <p:nvCxnSpPr>
          <p:cNvPr id="391" name="Google Shape;391;p67"/>
          <p:cNvCxnSpPr/>
          <p:nvPr/>
        </p:nvCxnSpPr>
        <p:spPr>
          <a:xfrm flipH="1">
            <a:off x="3644600" y="2321775"/>
            <a:ext cx="622500" cy="21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67"/>
          <p:cNvCxnSpPr/>
          <p:nvPr/>
        </p:nvCxnSpPr>
        <p:spPr>
          <a:xfrm>
            <a:off x="4877550" y="2333850"/>
            <a:ext cx="574200" cy="18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3" name="Google Shape;393;p67"/>
          <p:cNvSpPr txBox="1"/>
          <p:nvPr/>
        </p:nvSpPr>
        <p:spPr>
          <a:xfrm>
            <a:off x="1683000" y="4514925"/>
            <a:ext cx="5778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are shared between the two networks (Siamese network)</a:t>
            </a:r>
            <a:endParaRPr/>
          </a:p>
        </p:txBody>
      </p:sp>
      <p:sp>
        <p:nvSpPr>
          <p:cNvPr id="394" name="Google Shape;394;p67"/>
          <p:cNvSpPr txBox="1"/>
          <p:nvPr/>
        </p:nvSpPr>
        <p:spPr>
          <a:xfrm>
            <a:off x="7695625" y="4899050"/>
            <a:ext cx="1343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Zbontar et. al. 2015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MC- CNN</a:t>
            </a:r>
            <a:endParaRPr/>
          </a:p>
        </p:txBody>
      </p:sp>
      <p:sp>
        <p:nvSpPr>
          <p:cNvPr id="400" name="Google Shape;400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8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Compute the matching cost using the features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1" name="Google Shape;401;p68"/>
          <p:cNvPicPr preferRelativeResize="0"/>
          <p:nvPr/>
        </p:nvPicPr>
        <p:blipFill rotWithShape="1">
          <a:blip r:embed="rId3">
            <a:alphaModFix/>
          </a:blip>
          <a:srcRect l="5732" r="4420"/>
          <a:stretch/>
        </p:blipFill>
        <p:spPr>
          <a:xfrm>
            <a:off x="118275" y="1848200"/>
            <a:ext cx="4176525" cy="24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8"/>
          <p:cNvPicPr preferRelativeResize="0"/>
          <p:nvPr/>
        </p:nvPicPr>
        <p:blipFill rotWithShape="1">
          <a:blip r:embed="rId4">
            <a:alphaModFix/>
          </a:blip>
          <a:srcRect l="3894" r="4689"/>
          <a:stretch/>
        </p:blipFill>
        <p:spPr>
          <a:xfrm>
            <a:off x="4563250" y="863550"/>
            <a:ext cx="421272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8"/>
          <p:cNvSpPr txBox="1"/>
          <p:nvPr/>
        </p:nvSpPr>
        <p:spPr>
          <a:xfrm>
            <a:off x="852225" y="4551175"/>
            <a:ext cx="618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 layers require lot of parameters to be learned and are also slower in terms of computation time</a:t>
            </a:r>
            <a:endParaRPr/>
          </a:p>
        </p:txBody>
      </p:sp>
      <p:sp>
        <p:nvSpPr>
          <p:cNvPr id="404" name="Google Shape;404;p68"/>
          <p:cNvSpPr txBox="1"/>
          <p:nvPr/>
        </p:nvSpPr>
        <p:spPr>
          <a:xfrm>
            <a:off x="3269850" y="1727675"/>
            <a:ext cx="2387400" cy="84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 layers learn robust mapping from image features to similarity scores</a:t>
            </a:r>
            <a:endParaRPr/>
          </a:p>
        </p:txBody>
      </p:sp>
      <p:sp>
        <p:nvSpPr>
          <p:cNvPr id="405" name="Google Shape;405;p68"/>
          <p:cNvSpPr txBox="1"/>
          <p:nvPr/>
        </p:nvSpPr>
        <p:spPr>
          <a:xfrm>
            <a:off x="1357388" y="4218775"/>
            <a:ext cx="16983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Fast Architecture</a:t>
            </a:r>
            <a:endParaRPr b="1"/>
          </a:p>
        </p:txBody>
      </p:sp>
      <p:sp>
        <p:nvSpPr>
          <p:cNvPr id="406" name="Google Shape;406;p68"/>
          <p:cNvSpPr txBox="1"/>
          <p:nvPr/>
        </p:nvSpPr>
        <p:spPr>
          <a:xfrm>
            <a:off x="5657250" y="4279950"/>
            <a:ext cx="2144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Accurate Architecture</a:t>
            </a:r>
            <a:endParaRPr b="1"/>
          </a:p>
        </p:txBody>
      </p:sp>
      <p:sp>
        <p:nvSpPr>
          <p:cNvPr id="407" name="Google Shape;407;p68"/>
          <p:cNvSpPr txBox="1"/>
          <p:nvPr/>
        </p:nvSpPr>
        <p:spPr>
          <a:xfrm>
            <a:off x="7695625" y="4899050"/>
            <a:ext cx="1343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Zbontar et. al. 2015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MC-CNN</a:t>
            </a:r>
            <a:endParaRPr/>
          </a:p>
        </p:txBody>
      </p:sp>
      <p:pic>
        <p:nvPicPr>
          <p:cNvPr id="413" name="Google Shape;4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75" y="583500"/>
            <a:ext cx="7924451" cy="44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9"/>
          <p:cNvSpPr txBox="1"/>
          <p:nvPr/>
        </p:nvSpPr>
        <p:spPr>
          <a:xfrm>
            <a:off x="7695625" y="4899050"/>
            <a:ext cx="1343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Zbontar et. al. 2015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79100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Autonomous Navigation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Indoor (Humanoid)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Roads (Cars)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Aerial (Drones)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3" name="Google Shape;1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142" y="0"/>
            <a:ext cx="27588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 txBox="1"/>
          <p:nvPr/>
        </p:nvSpPr>
        <p:spPr>
          <a:xfrm>
            <a:off x="66750" y="490295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  <p:sp>
        <p:nvSpPr>
          <p:cNvPr id="175" name="Google Shape;175;p40"/>
          <p:cNvSpPr txBox="1"/>
          <p:nvPr/>
        </p:nvSpPr>
        <p:spPr>
          <a:xfrm>
            <a:off x="311700" y="2399600"/>
            <a:ext cx="4478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Virtual/Augmented Reality</a:t>
            </a:r>
            <a:endParaRPr sz="18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Virtual Meeting Rooms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Gaming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Robotic Surgeries</a:t>
            </a:r>
            <a:endParaRPr/>
          </a:p>
        </p:txBody>
      </p:sp>
      <p:sp>
        <p:nvSpPr>
          <p:cNvPr id="176" name="Google Shape;176;p40"/>
          <p:cNvSpPr txBox="1"/>
          <p:nvPr/>
        </p:nvSpPr>
        <p:spPr>
          <a:xfrm>
            <a:off x="318350" y="3588250"/>
            <a:ext cx="44787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Scene Understanding</a:t>
            </a:r>
            <a:endParaRPr sz="18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Semantic Summarization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Large Scale 3D Mapping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Architecture/Heritage Capture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pic>
        <p:nvPicPr>
          <p:cNvPr id="182" name="Google Shape;1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150" y="938675"/>
            <a:ext cx="6093050" cy="41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1"/>
          <p:cNvSpPr txBox="1"/>
          <p:nvPr/>
        </p:nvSpPr>
        <p:spPr>
          <a:xfrm>
            <a:off x="7081500" y="4931825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pic>
        <p:nvPicPr>
          <p:cNvPr id="189" name="Google Shape;1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250" y="1336125"/>
            <a:ext cx="5212451" cy="29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00" y="1169700"/>
            <a:ext cx="6012999" cy="338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3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725" y="1193400"/>
            <a:ext cx="6346551" cy="33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4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from Stereo</a:t>
            </a:r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275" y="1169525"/>
            <a:ext cx="5881450" cy="33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5"/>
          <p:cNvSpPr txBox="1"/>
          <p:nvPr/>
        </p:nvSpPr>
        <p:spPr>
          <a:xfrm>
            <a:off x="6981475" y="4862900"/>
            <a:ext cx="20625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Slide courtesy: Avinash Sharma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Microsoft Office PowerPoint</Application>
  <PresentationFormat>On-screen Show (16:9)</PresentationFormat>
  <Paragraphs>160</Paragraphs>
  <Slides>33</Slides>
  <Notes>33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Simple Light</vt:lpstr>
      <vt:lpstr>Simple Light</vt:lpstr>
      <vt:lpstr>Simple Light</vt:lpstr>
      <vt:lpstr>DLP: CV module Depth from Single Image</vt:lpstr>
      <vt:lpstr>What we covered last time</vt:lpstr>
      <vt:lpstr>Depth Estimation</vt:lpstr>
      <vt:lpstr>Applications</vt:lpstr>
      <vt:lpstr>Depth from Stereo</vt:lpstr>
      <vt:lpstr>Depth from Stereo</vt:lpstr>
      <vt:lpstr>Depth from Stereo</vt:lpstr>
      <vt:lpstr>Depth from Stereo</vt:lpstr>
      <vt:lpstr>Depth from Stereo</vt:lpstr>
      <vt:lpstr> Monocular depth estimation</vt:lpstr>
      <vt:lpstr>Monocular depth estimation methods</vt:lpstr>
      <vt:lpstr>Monocular depth estimation methods</vt:lpstr>
      <vt:lpstr>Depth map from a single image using multi-scale deep network</vt:lpstr>
      <vt:lpstr>Depth map from a single image using multi-scale deep network</vt:lpstr>
      <vt:lpstr>Depth map from a single image using multi-scale deep network</vt:lpstr>
      <vt:lpstr>Results</vt:lpstr>
      <vt:lpstr>Monocular depth estimation methods</vt:lpstr>
      <vt:lpstr>Depth map from a single image using a UNet based Architecture</vt:lpstr>
      <vt:lpstr>Depth map from a single image using a UNet based Architecture</vt:lpstr>
      <vt:lpstr>Depth map from a single image using a UNet based Architecture</vt:lpstr>
      <vt:lpstr>Depth map from a single image using a UNet based Architecture</vt:lpstr>
      <vt:lpstr>Loss Functions: MSE</vt:lpstr>
      <vt:lpstr>Loss Functions: L_depth</vt:lpstr>
      <vt:lpstr>Monocular depth estimation methods</vt:lpstr>
      <vt:lpstr>Unsupervised Monocular depth estimation</vt:lpstr>
      <vt:lpstr>Unsupervised depth estimation with left-right consistency</vt:lpstr>
      <vt:lpstr>Unsupervised depth estimation with left-right consistency</vt:lpstr>
      <vt:lpstr>Unsupervised depth estimation with left-right consistency</vt:lpstr>
      <vt:lpstr>Monocular depth estimation</vt:lpstr>
      <vt:lpstr>Results</vt:lpstr>
      <vt:lpstr>Matching Cost-CNN</vt:lpstr>
      <vt:lpstr>MC- CNN</vt:lpstr>
      <vt:lpstr>Results for MC-CNN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Rishabh Indoria</cp:lastModifiedBy>
  <cp:revision>1</cp:revision>
  <dcterms:modified xsi:type="dcterms:W3CDTF">2025-03-26T21:36:20Z</dcterms:modified>
</cp:coreProperties>
</file>